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  <p:sldId id="258" r:id="rId3"/>
    <p:sldId id="259" r:id="rId4"/>
    <p:sldId id="260" r:id="rId5"/>
    <p:sldId id="262" r:id="rId6"/>
    <p:sldId id="261" r:id="rId7"/>
    <p:sldId id="263" r:id="rId8"/>
    <p:sldId id="265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52" d="100"/>
          <a:sy n="152" d="100"/>
        </p:scale>
        <p:origin x="-96" y="-2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interSettings" Target="printerSettings/printerSettings1.bin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0E2307-1E40-4E12-8716-25BFDA8E7013}" type="datetime1">
              <a:rPr lang="en-US" smtClean="0"/>
              <a:pPr/>
              <a:t>11/10/11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FCF5A-EA79-452C-A52C-1A2668C2E7DF}" type="datetime1">
              <a:rPr lang="en-US" smtClean="0"/>
              <a:pPr/>
              <a:t>11/10/11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C4C28-BD4B-4892-9A2D-6E19BD753A9A}" type="datetime1">
              <a:rPr lang="en-US" smtClean="0"/>
              <a:pPr/>
              <a:t>11/10/11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FD9D02-426E-46C9-9EE9-0DE1EF8B2838}" type="datetime1">
              <a:rPr lang="en-US" smtClean="0"/>
              <a:pPr/>
              <a:t>11/10/11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8AEBBE-F8B2-42CF-9895-E86A608384EB}" type="datetime1">
              <a:rPr lang="en-US" smtClean="0"/>
              <a:pPr/>
              <a:t>11/10/11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FAA6B6-10E5-4810-BC9F-DA72D8452E73}" type="datetime1">
              <a:rPr lang="en-US" smtClean="0"/>
              <a:pPr/>
              <a:t>11/10/11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18D072-EF12-4AA2-BD71-ABC68B06D0E2}" type="datetime1">
              <a:rPr lang="en-US" smtClean="0"/>
              <a:pPr/>
              <a:t>11/10/11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CDBF60-6CC3-4B74-A60D-3486985E4346}" type="datetime1">
              <a:rPr lang="en-US" smtClean="0"/>
              <a:pPr/>
              <a:t>11/10/11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Narrow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714818-984F-4759-BF72-A33BDC1963BD}" type="datetime1">
              <a:rPr lang="en-US" smtClean="0"/>
              <a:pPr/>
              <a:t>11/10/11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503200" y="6410899"/>
            <a:ext cx="1607380" cy="415240"/>
          </a:xfrm>
          <a:prstGeom prst="rect">
            <a:avLst/>
          </a:prstGeom>
        </p:spPr>
      </p:pic>
      <p:sp>
        <p:nvSpPr>
          <p:cNvPr id="14" name="Title 2"/>
          <p:cNvSpPr txBox="1">
            <a:spLocks/>
          </p:cNvSpPr>
          <p:nvPr userDrawn="1"/>
        </p:nvSpPr>
        <p:spPr>
          <a:xfrm>
            <a:off x="457200" y="325714"/>
            <a:ext cx="8229600" cy="396980"/>
          </a:xfrm>
          <a:prstGeom prst="rect">
            <a:avLst/>
          </a:prstGeom>
        </p:spPr>
        <p:txBody>
          <a:bodyPr>
            <a:normAutofit fontScale="52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r"/>
            <a:endParaRPr lang="en-US" dirty="0"/>
          </a:p>
        </p:txBody>
      </p:sp>
      <p:sp>
        <p:nvSpPr>
          <p:cNvPr id="16" name="Title 2"/>
          <p:cNvSpPr txBox="1">
            <a:spLocks/>
          </p:cNvSpPr>
          <p:nvPr userDrawn="1"/>
        </p:nvSpPr>
        <p:spPr>
          <a:xfrm>
            <a:off x="609600" y="294125"/>
            <a:ext cx="8229600" cy="396980"/>
          </a:xfrm>
          <a:prstGeom prst="rect">
            <a:avLst/>
          </a:prstGeom>
        </p:spPr>
        <p:txBody>
          <a:bodyPr>
            <a:normAutofit fontScale="52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r"/>
            <a:r>
              <a:rPr lang="en-US" baseline="0" dirty="0" smtClean="0"/>
              <a:t> </a:t>
            </a:r>
            <a:endParaRPr lang="en-US" dirty="0"/>
          </a:p>
        </p:txBody>
      </p:sp>
      <p:sp>
        <p:nvSpPr>
          <p:cNvPr id="17" name="Title 1"/>
          <p:cNvSpPr>
            <a:spLocks noGrp="1"/>
          </p:cNvSpPr>
          <p:nvPr>
            <p:ph type="title"/>
          </p:nvPr>
        </p:nvSpPr>
        <p:spPr>
          <a:xfrm>
            <a:off x="457200" y="285770"/>
            <a:ext cx="8229600" cy="396979"/>
          </a:xfrm>
        </p:spPr>
        <p:txBody>
          <a:bodyPr>
            <a:noAutofit/>
          </a:bodyPr>
          <a:lstStyle>
            <a:lvl1pPr algn="r">
              <a:defRPr sz="24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7E191-5F94-4FC1-B823-BD7CABF7FA06}" type="datetime1">
              <a:rPr lang="en-US" smtClean="0"/>
              <a:pPr/>
              <a:t>11/10/11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56D55-EFBE-4F9B-8A5F-09D42CA22A9B}" type="datetime1">
              <a:rPr lang="en-US" smtClean="0"/>
              <a:pPr/>
              <a:t>11/10/11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9D1D110F-3F4E-48D9-B8AA-5D0E825AFDBA}" type="datetime1">
              <a:rPr lang="en-US" smtClean="0"/>
              <a:pPr/>
              <a:t>11/10/11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7503200" y="6410899"/>
            <a:ext cx="1607380" cy="41524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5" Type="http://schemas.openxmlformats.org/officeDocument/2006/relationships/image" Target="../media/image6.png"/><Relationship Id="rId6" Type="http://schemas.openxmlformats.org/officeDocument/2006/relationships/image" Target="../media/image7.png"/><Relationship Id="rId7" Type="http://schemas.openxmlformats.org/officeDocument/2006/relationships/image" Target="../media/image8.png"/><Relationship Id="rId8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0.emf"/><Relationship Id="rId3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github.com/swtools/pyhis" TargetMode="External"/><Relationship Id="rId4" Type="http://schemas.openxmlformats.org/officeDocument/2006/relationships/hyperlink" Target="mailto:dharhas.pothina@twdb.state.tx.us" TargetMode="External"/><Relationship Id="rId1" Type="http://schemas.openxmlformats.org/officeDocument/2006/relationships/slideLayout" Target="../slideLayouts/slideLayout7.xml"/><Relationship Id="rId2" Type="http://schemas.openxmlformats.org/officeDocument/2006/relationships/hyperlink" Target="http://pypi.python.org/pypi/pyhis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PyHIS</a:t>
            </a: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 A cross-platform Python </a:t>
            </a:r>
            <a:br>
              <a:rPr lang="en-US" dirty="0" smtClean="0"/>
            </a:br>
            <a:r>
              <a:rPr lang="en-US" dirty="0" smtClean="0"/>
              <a:t>toolkit to access HIS data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Dr. Dharhas Pothina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199" y="5864880"/>
            <a:ext cx="3617912" cy="9346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99334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2"/>
          <p:cNvSpPr txBox="1">
            <a:spLocks/>
          </p:cNvSpPr>
          <p:nvPr/>
        </p:nvSpPr>
        <p:spPr>
          <a:xfrm>
            <a:off x="457200" y="283934"/>
            <a:ext cx="8229600" cy="396980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r"/>
            <a:r>
              <a:rPr lang="en-US" sz="2400" dirty="0" smtClean="0"/>
              <a:t>Getting Water Data from CUAHSI-HIS</a:t>
            </a:r>
            <a:endParaRPr lang="en-US" sz="2400" dirty="0"/>
          </a:p>
        </p:txBody>
      </p:sp>
      <p:pic>
        <p:nvPicPr>
          <p:cNvPr id="3" name="Content Placeholder 4"/>
          <p:cNvPicPr>
            <a:picLocks noChangeAspect="1"/>
          </p:cNvPicPr>
          <p:nvPr/>
        </p:nvPicPr>
        <p:blipFill>
          <a:blip r:embed="rId2"/>
          <a:srcRect l="-27835" r="-27835"/>
          <a:stretch>
            <a:fillRect/>
          </a:stretch>
        </p:blipFill>
        <p:spPr>
          <a:xfrm>
            <a:off x="-645518" y="1117645"/>
            <a:ext cx="4127595" cy="1922575"/>
          </a:xfrm>
          <a:prstGeom prst="rect">
            <a:avLst/>
          </a:prstGeom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97538" y="3153807"/>
            <a:ext cx="2660977" cy="114941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26946" y="4428560"/>
            <a:ext cx="2498758" cy="181032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88923" y="4661440"/>
            <a:ext cx="3053258" cy="1848024"/>
          </a:xfrm>
          <a:prstGeom prst="rect">
            <a:avLst/>
          </a:prstGeom>
        </p:spPr>
      </p:pic>
      <p:grpSp>
        <p:nvGrpSpPr>
          <p:cNvPr id="10" name="Group 9"/>
          <p:cNvGrpSpPr/>
          <p:nvPr/>
        </p:nvGrpSpPr>
        <p:grpSpPr>
          <a:xfrm>
            <a:off x="6734419" y="1403542"/>
            <a:ext cx="2315015" cy="2187130"/>
            <a:chOff x="4003993" y="4603802"/>
            <a:chExt cx="2315015" cy="2187130"/>
          </a:xfrm>
        </p:grpSpPr>
        <p:pic>
          <p:nvPicPr>
            <p:cNvPr id="7" name="Picture 2" descr="C:\Documents and Settings\dpothina\My Documents\Projects\BaysEstuaries\CoastalGeoDB\Final_Report\final_rpt_pics\pyhis.png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4003993" y="4711573"/>
              <a:ext cx="1788794" cy="2079359"/>
            </a:xfrm>
            <a:prstGeom prst="rect">
              <a:avLst/>
            </a:prstGeom>
            <a:noFill/>
          </p:spPr>
        </p:pic>
        <p:pic>
          <p:nvPicPr>
            <p:cNvPr id="8" name="Picture 2" descr="C:\Documents and Settings\dpothina\Desktop\pyhis.png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5021627" y="5726204"/>
              <a:ext cx="1297381" cy="973036"/>
            </a:xfrm>
            <a:prstGeom prst="rect">
              <a:avLst/>
            </a:prstGeom>
            <a:noFill/>
          </p:spPr>
        </p:pic>
        <p:pic>
          <p:nvPicPr>
            <p:cNvPr id="9" name="Picture 3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4745899" y="4603802"/>
              <a:ext cx="1130020" cy="12755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1" name="TextBox 10"/>
          <p:cNvSpPr txBox="1"/>
          <p:nvPr/>
        </p:nvSpPr>
        <p:spPr>
          <a:xfrm>
            <a:off x="4094172" y="4863761"/>
            <a:ext cx="1659429" cy="1477328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dirty="0" smtClean="0"/>
              <a:t>Learn:</a:t>
            </a:r>
          </a:p>
          <a:p>
            <a:r>
              <a:rPr lang="en-US" dirty="0" smtClean="0"/>
              <a:t>SOAP</a:t>
            </a:r>
          </a:p>
          <a:p>
            <a:r>
              <a:rPr lang="en-US" dirty="0" smtClean="0"/>
              <a:t>XML</a:t>
            </a:r>
          </a:p>
          <a:p>
            <a:r>
              <a:rPr lang="en-US" dirty="0" err="1" smtClean="0"/>
              <a:t>WaterOneFlow</a:t>
            </a:r>
            <a:endParaRPr lang="en-US" dirty="0" smtClean="0"/>
          </a:p>
          <a:p>
            <a:r>
              <a:rPr lang="en-US" dirty="0" err="1" smtClean="0"/>
              <a:t>WaterML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288923" y="3042721"/>
            <a:ext cx="15964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solidFill>
                  <a:srgbClr val="FF0000"/>
                </a:solidFill>
              </a:rPr>
              <a:t>HydroDesktop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53992" y="6433422"/>
            <a:ext cx="12922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solidFill>
                  <a:srgbClr val="FF0000"/>
                </a:solidFill>
              </a:rPr>
              <a:t>HydroExcel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351535" y="6225389"/>
            <a:ext cx="11247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solidFill>
                  <a:srgbClr val="FF0000"/>
                </a:solidFill>
              </a:rPr>
              <a:t>HydroGet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977434" y="6410055"/>
            <a:ext cx="18810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Custom Software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264280" y="3670519"/>
            <a:ext cx="751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solidFill>
                  <a:srgbClr val="FF0000"/>
                </a:solidFill>
              </a:rPr>
              <a:t>PyHIS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48545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do we need another tool?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07467" y="1965656"/>
            <a:ext cx="3037047" cy="369332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Access from Linux / Mac OS X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4714736" y="5315733"/>
            <a:ext cx="3359851" cy="646331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SOAP is what I use in the shower </a:t>
            </a:r>
          </a:p>
          <a:p>
            <a:pPr algn="ctr"/>
            <a:r>
              <a:rPr lang="en-US" dirty="0"/>
              <a:t>a</a:t>
            </a:r>
            <a:r>
              <a:rPr lang="en-US" dirty="0" smtClean="0"/>
              <a:t>nd XML makes my head hurt  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855243" y="3379191"/>
            <a:ext cx="5347158" cy="646331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GUI’s not the best interface for certain workflows </a:t>
            </a:r>
          </a:p>
          <a:p>
            <a:pPr algn="ctr"/>
            <a:r>
              <a:rPr lang="en-US" dirty="0" smtClean="0"/>
              <a:t>(</a:t>
            </a:r>
            <a:r>
              <a:rPr lang="en-US" dirty="0" smtClean="0"/>
              <a:t>ex. data harvesting, automated analysis)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3392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PyHIS</a:t>
            </a:r>
            <a:endParaRPr lang="en-US" dirty="0"/>
          </a:p>
        </p:txBody>
      </p:sp>
      <p:grpSp>
        <p:nvGrpSpPr>
          <p:cNvPr id="3" name="Group 2"/>
          <p:cNvGrpSpPr>
            <a:grpSpLocks/>
          </p:cNvGrpSpPr>
          <p:nvPr/>
        </p:nvGrpSpPr>
        <p:grpSpPr bwMode="auto">
          <a:xfrm>
            <a:off x="652335" y="1370347"/>
            <a:ext cx="3543539" cy="2157904"/>
            <a:chOff x="624" y="1056"/>
            <a:chExt cx="3936" cy="2304"/>
          </a:xfrm>
        </p:grpSpPr>
        <p:sp>
          <p:nvSpPr>
            <p:cNvPr id="4" name="Rectangle 3"/>
            <p:cNvSpPr>
              <a:spLocks noChangeArrowheads="1"/>
            </p:cNvSpPr>
            <p:nvPr/>
          </p:nvSpPr>
          <p:spPr bwMode="auto">
            <a:xfrm>
              <a:off x="624" y="1056"/>
              <a:ext cx="3936" cy="230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5" name="Picture 4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72" y="1248"/>
              <a:ext cx="3840" cy="1946"/>
            </a:xfrm>
            <a:prstGeom prst="rect">
              <a:avLst/>
            </a:prstGeom>
            <a:gradFill rotWithShape="1">
              <a:gsLst>
                <a:gs pos="0">
                  <a:schemeClr val="bg1">
                    <a:alpha val="50000"/>
                  </a:schemeClr>
                </a:gs>
                <a:gs pos="100000">
                  <a:srgbClr val="F8F8F8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cxnSp>
        <p:nvCxnSpPr>
          <p:cNvPr id="7" name="Straight Connector 6"/>
          <p:cNvCxnSpPr/>
          <p:nvPr/>
        </p:nvCxnSpPr>
        <p:spPr>
          <a:xfrm>
            <a:off x="695549" y="3233684"/>
            <a:ext cx="3457111" cy="62111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495029" y="3278354"/>
            <a:ext cx="4572000" cy="27699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200" b="1" u="sng" dirty="0" err="1" smtClean="0"/>
              <a:t>PyHIS</a:t>
            </a:r>
            <a:r>
              <a:rPr lang="en-US" sz="1200" u="sng" dirty="0"/>
              <a:t> </a:t>
            </a:r>
            <a:r>
              <a:rPr lang="en-US" sz="1200" u="sng" dirty="0" smtClean="0"/>
              <a:t>- </a:t>
            </a:r>
            <a:r>
              <a:rPr lang="en-US" sz="1200" u="sng" dirty="0"/>
              <a:t>A cross-platform </a:t>
            </a:r>
            <a:r>
              <a:rPr lang="en-US" sz="1200" b="1" u="sng" dirty="0" smtClean="0"/>
              <a:t>Py</a:t>
            </a:r>
            <a:r>
              <a:rPr lang="en-US" sz="1200" u="sng" dirty="0" smtClean="0"/>
              <a:t>thon toolkit to </a:t>
            </a:r>
            <a:r>
              <a:rPr lang="en-US" sz="1200" u="sng" dirty="0"/>
              <a:t>access </a:t>
            </a:r>
            <a:r>
              <a:rPr lang="en-US" sz="1200" b="1" u="sng" dirty="0"/>
              <a:t>HIS</a:t>
            </a:r>
            <a:r>
              <a:rPr lang="en-US" sz="1200" u="sng" dirty="0"/>
              <a:t> </a:t>
            </a:r>
            <a:r>
              <a:rPr lang="en-US" sz="1200" u="sng" dirty="0" smtClean="0"/>
              <a:t>data</a:t>
            </a:r>
            <a:endParaRPr lang="en-US" sz="1200" u="sng" dirty="0"/>
          </a:p>
        </p:txBody>
      </p:sp>
      <p:pic>
        <p:nvPicPr>
          <p:cNvPr id="12" name="Picture 5" descr="C:\Users\whiteatl.AUSTIN\AppData\Local\Microsoft\Windows\Temporary Internet Files\Content.IE5\JXPCYVK5\MC900432537[1]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6935" y="1470616"/>
            <a:ext cx="614613" cy="6146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5" descr="C:\Users\whiteatl.AUSTIN\AppData\Local\Microsoft\Windows\Temporary Internet Files\Content.IE5\JXPCYVK5\MC900432537[1]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0194" y="1965175"/>
            <a:ext cx="614613" cy="6146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Rounded Rectangular Callout 14"/>
          <p:cNvSpPr/>
          <p:nvPr/>
        </p:nvSpPr>
        <p:spPr>
          <a:xfrm>
            <a:off x="4103963" y="1613954"/>
            <a:ext cx="908003" cy="351221"/>
          </a:xfrm>
          <a:prstGeom prst="wedgeRoundRectCallout">
            <a:avLst>
              <a:gd name="adj1" fmla="val -183772"/>
              <a:gd name="adj2" fmla="val 223527"/>
              <a:gd name="adj3" fmla="val 16667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HIS</a:t>
            </a:r>
            <a:endParaRPr lang="en-US" dirty="0"/>
          </a:p>
        </p:txBody>
      </p:sp>
      <p:sp>
        <p:nvSpPr>
          <p:cNvPr id="16" name="Oval Callout 15"/>
          <p:cNvSpPr/>
          <p:nvPr/>
        </p:nvSpPr>
        <p:spPr>
          <a:xfrm>
            <a:off x="5798684" y="1680793"/>
            <a:ext cx="2423082" cy="887280"/>
          </a:xfrm>
          <a:prstGeom prst="wedgeEllipseCallout">
            <a:avLst>
              <a:gd name="adj1" fmla="val -126124"/>
              <a:gd name="adj2" fmla="val 65325"/>
            </a:avLst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We may need a better logo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8405" y="3629442"/>
            <a:ext cx="826323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Python is a cross-platform programming </a:t>
            </a:r>
            <a:r>
              <a:rPr lang="en-US" dirty="0" smtClean="0"/>
              <a:t>language that has many scientific modules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err="1" smtClean="0"/>
              <a:t>PyHIS</a:t>
            </a:r>
            <a:r>
              <a:rPr lang="en-US" dirty="0" smtClean="0"/>
              <a:t> </a:t>
            </a:r>
            <a:r>
              <a:rPr lang="en-US" dirty="0" smtClean="0"/>
              <a:t>uses Python to implement </a:t>
            </a:r>
            <a:r>
              <a:rPr lang="en-US" dirty="0" smtClean="0"/>
              <a:t>a </a:t>
            </a:r>
            <a:r>
              <a:rPr lang="en-US" i="1" dirty="0" smtClean="0">
                <a:solidFill>
                  <a:srgbClr val="0000FF"/>
                </a:solidFill>
              </a:rPr>
              <a:t>medium-level</a:t>
            </a:r>
            <a:r>
              <a:rPr lang="en-US" dirty="0" smtClean="0"/>
              <a:t> access to HIS data</a:t>
            </a:r>
          </a:p>
          <a:p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1700194" y="2101939"/>
            <a:ext cx="1286741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HIS</a:t>
            </a:r>
            <a:endParaRPr lang="en-US" sz="5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700227" y="4645809"/>
            <a:ext cx="5091739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>
                <a:solidFill>
                  <a:srgbClr val="0000FF"/>
                </a:solidFill>
              </a:rPr>
              <a:t>Low enough </a:t>
            </a:r>
            <a:r>
              <a:rPr lang="en-US" dirty="0" smtClean="0"/>
              <a:t>to build flexible workflows and scripts </a:t>
            </a:r>
          </a:p>
          <a:p>
            <a:r>
              <a:rPr lang="en-US" dirty="0" smtClean="0"/>
              <a:t>and for use as a back end in larger applications</a:t>
            </a:r>
          </a:p>
          <a:p>
            <a:endParaRPr lang="en-US" dirty="0" smtClean="0"/>
          </a:p>
          <a:p>
            <a:r>
              <a:rPr lang="en-US" i="1" dirty="0" smtClean="0">
                <a:solidFill>
                  <a:srgbClr val="0000FF"/>
                </a:solidFill>
              </a:rPr>
              <a:t>High enough </a:t>
            </a:r>
            <a:r>
              <a:rPr lang="en-US" dirty="0" smtClean="0"/>
              <a:t>to not have to know anything about: </a:t>
            </a:r>
          </a:p>
          <a:p>
            <a:r>
              <a:rPr lang="en-US" dirty="0" smtClean="0"/>
              <a:t>Web Services/SOAP/XML/WOF/</a:t>
            </a:r>
            <a:r>
              <a:rPr lang="en-US" dirty="0" err="1" smtClean="0"/>
              <a:t>WaterML</a:t>
            </a:r>
            <a:r>
              <a:rPr lang="en-US" dirty="0" smtClean="0"/>
              <a:t>/@#!%$&amp;</a:t>
            </a:r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3534708" y="6223372"/>
            <a:ext cx="36422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>
                <a:solidFill>
                  <a:srgbClr val="008000"/>
                </a:solidFill>
              </a:rPr>
              <a:t>t</a:t>
            </a:r>
            <a:r>
              <a:rPr lang="en-US" i="1" dirty="0" smtClean="0">
                <a:solidFill>
                  <a:srgbClr val="008000"/>
                </a:solidFill>
              </a:rPr>
              <a:t>hink of a </a:t>
            </a:r>
            <a:r>
              <a:rPr lang="en-US" i="1" dirty="0" err="1" smtClean="0">
                <a:solidFill>
                  <a:srgbClr val="008000"/>
                </a:solidFill>
              </a:rPr>
              <a:t>Matlab</a:t>
            </a:r>
            <a:r>
              <a:rPr lang="en-US" i="1" dirty="0">
                <a:solidFill>
                  <a:srgbClr val="008000"/>
                </a:solidFill>
              </a:rPr>
              <a:t> </a:t>
            </a:r>
            <a:r>
              <a:rPr lang="en-US" i="1" dirty="0" smtClean="0">
                <a:solidFill>
                  <a:srgbClr val="008000"/>
                </a:solidFill>
              </a:rPr>
              <a:t>or R type interface</a:t>
            </a:r>
            <a:endParaRPr lang="en-US" i="1" dirty="0">
              <a:solidFill>
                <a:srgbClr val="008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21225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Features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1395361" y="1495683"/>
            <a:ext cx="6450410" cy="47705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1600" dirty="0"/>
              <a:t>C</a:t>
            </a:r>
            <a:r>
              <a:rPr lang="en-US" sz="1600" dirty="0" smtClean="0"/>
              <a:t>ross-platform. Works on Windows, Linux and Mac OS X</a:t>
            </a:r>
          </a:p>
          <a:p>
            <a:pPr marL="285750" indent="-285750">
              <a:buFont typeface="Arial"/>
              <a:buChar char="•"/>
            </a:pPr>
            <a:endParaRPr lang="en-US" sz="1600" dirty="0" smtClean="0"/>
          </a:p>
          <a:p>
            <a:pPr marL="285750" indent="-285750">
              <a:buFont typeface="Arial"/>
              <a:buChar char="•"/>
            </a:pPr>
            <a:r>
              <a:rPr lang="en-US" sz="1600" dirty="0" smtClean="0"/>
              <a:t>Returns data in </a:t>
            </a:r>
            <a:r>
              <a:rPr lang="en-US" sz="1600" i="1" dirty="0" smtClean="0"/>
              <a:t>pandas</a:t>
            </a:r>
            <a:r>
              <a:rPr lang="en-US" sz="1600" dirty="0" smtClean="0"/>
              <a:t> data structures. Pandas is a powerful Python data analysis toolkit that allows for time series analysis, statistical analysis and plotting.</a:t>
            </a:r>
          </a:p>
          <a:p>
            <a:pPr marL="285750" indent="-285750">
              <a:buFont typeface="Arial"/>
              <a:buChar char="•"/>
            </a:pPr>
            <a:endParaRPr lang="en-US" sz="1600" dirty="0"/>
          </a:p>
          <a:p>
            <a:pPr marL="285750" indent="-285750">
              <a:buFont typeface="Arial"/>
              <a:buChar char="•"/>
            </a:pPr>
            <a:r>
              <a:rPr lang="en-US" sz="1600" dirty="0" smtClean="0"/>
              <a:t>Easy export of data to </a:t>
            </a:r>
            <a:r>
              <a:rPr lang="en-US" sz="1600" dirty="0" err="1" smtClean="0"/>
              <a:t>csv</a:t>
            </a:r>
            <a:r>
              <a:rPr lang="en-US" sz="1600" dirty="0" smtClean="0"/>
              <a:t> and hdf5 formats</a:t>
            </a:r>
          </a:p>
          <a:p>
            <a:pPr marL="285750" indent="-285750">
              <a:buFont typeface="Arial"/>
              <a:buChar char="•"/>
            </a:pPr>
            <a:endParaRPr lang="en-US" sz="1600" dirty="0" smtClean="0"/>
          </a:p>
          <a:p>
            <a:pPr marL="285750" indent="-285750">
              <a:buFont typeface="Arial"/>
              <a:buChar char="•"/>
            </a:pPr>
            <a:r>
              <a:rPr lang="en-US" sz="1600" dirty="0"/>
              <a:t>S</a:t>
            </a:r>
            <a:r>
              <a:rPr lang="en-US" sz="1600" dirty="0" smtClean="0"/>
              <a:t>criptable for custom workflows</a:t>
            </a:r>
          </a:p>
          <a:p>
            <a:pPr marL="285750" indent="-285750">
              <a:buFont typeface="Arial"/>
              <a:buChar char="•"/>
            </a:pPr>
            <a:endParaRPr lang="en-US" sz="1600" dirty="0"/>
          </a:p>
          <a:p>
            <a:pPr marL="285750" indent="-285750">
              <a:buFont typeface="Arial"/>
              <a:buChar char="•"/>
            </a:pPr>
            <a:r>
              <a:rPr lang="en-US" sz="1600" dirty="0" smtClean="0"/>
              <a:t>Includes convenience functions for common tasks</a:t>
            </a:r>
          </a:p>
          <a:p>
            <a:pPr marL="285750" indent="-285750">
              <a:buFont typeface="Arial"/>
              <a:buChar char="•"/>
            </a:pPr>
            <a:endParaRPr lang="en-US" sz="1600" dirty="0" smtClean="0"/>
          </a:p>
          <a:p>
            <a:pPr marL="285750" indent="-285750">
              <a:buFont typeface="Arial"/>
              <a:buChar char="•"/>
            </a:pPr>
            <a:r>
              <a:rPr lang="en-US" sz="1600" dirty="0" smtClean="0"/>
              <a:t>Automatic caching of data to a local database (</a:t>
            </a:r>
            <a:r>
              <a:rPr lang="en-US" sz="1600" dirty="0" err="1" smtClean="0"/>
              <a:t>sqlite</a:t>
            </a:r>
            <a:r>
              <a:rPr lang="en-US" sz="1600" dirty="0" smtClean="0"/>
              <a:t> by default, others can be used)</a:t>
            </a:r>
          </a:p>
          <a:p>
            <a:pPr marL="285750" indent="-285750">
              <a:buFont typeface="Arial"/>
              <a:buChar char="•"/>
            </a:pPr>
            <a:endParaRPr lang="en-US" sz="1600" dirty="0" smtClean="0"/>
          </a:p>
          <a:p>
            <a:pPr marL="285750" indent="-285750">
              <a:buFont typeface="Arial"/>
              <a:buChar char="•"/>
            </a:pPr>
            <a:r>
              <a:rPr lang="en-US" sz="1600" i="1" dirty="0" smtClean="0"/>
              <a:t>Lazy Loading </a:t>
            </a:r>
            <a:r>
              <a:rPr lang="en-US" sz="1600" dirty="0" smtClean="0"/>
              <a:t>automatically determines what </a:t>
            </a:r>
            <a:r>
              <a:rPr lang="en-US" sz="1600" dirty="0" err="1" smtClean="0"/>
              <a:t>webservice</a:t>
            </a:r>
            <a:r>
              <a:rPr lang="en-US" sz="1600" dirty="0" smtClean="0"/>
              <a:t> calls are requires for a particular request and makes them as needed</a:t>
            </a:r>
          </a:p>
          <a:p>
            <a:pPr marL="285750" indent="-285750">
              <a:buFont typeface="Arial"/>
              <a:buChar char="•"/>
            </a:pPr>
            <a:endParaRPr lang="en-US" sz="1600" dirty="0"/>
          </a:p>
          <a:p>
            <a:pPr marL="285750" indent="-285750">
              <a:buFont typeface="Arial"/>
              <a:buChar char="•"/>
            </a:pPr>
            <a:r>
              <a:rPr lang="en-US" sz="1600" dirty="0" smtClean="0"/>
              <a:t>Open Source, BSD License. 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6592752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</a:t>
            </a:r>
            <a:r>
              <a:rPr lang="en-US" dirty="0" err="1" smtClean="0"/>
              <a:t>PyHIS</a:t>
            </a:r>
            <a:r>
              <a:rPr lang="en-US" dirty="0" smtClean="0"/>
              <a:t> being used for?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292443" y="1831596"/>
            <a:ext cx="5422114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 smtClean="0"/>
              <a:t>Backend for </a:t>
            </a:r>
            <a:r>
              <a:rPr lang="en-US" i="1" dirty="0" smtClean="0"/>
              <a:t>Water Data for Texas</a:t>
            </a:r>
            <a:r>
              <a:rPr lang="en-US" dirty="0" smtClean="0"/>
              <a:t> web portal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Backend for revamped TWDB Statewide Lake website</a:t>
            </a:r>
          </a:p>
          <a:p>
            <a:pPr marL="285750" indent="-285750">
              <a:buFont typeface="Arial"/>
              <a:buChar char="•"/>
            </a:pPr>
            <a:r>
              <a:rPr lang="en-US" dirty="0"/>
              <a:t>H</a:t>
            </a:r>
            <a:r>
              <a:rPr lang="en-US" dirty="0" smtClean="0"/>
              <a:t>ydrodynamic model </a:t>
            </a:r>
            <a:r>
              <a:rPr lang="en-US" dirty="0" err="1" smtClean="0"/>
              <a:t>vs</a:t>
            </a:r>
            <a:r>
              <a:rPr lang="en-US" dirty="0" smtClean="0"/>
              <a:t> field data comparisons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Statewide spatial analysis.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Caching external data that is available for a limited time window. (Ex. USGS NWIS Instantaneous Values Service)</a:t>
            </a:r>
          </a:p>
          <a:p>
            <a:pPr marL="285750" indent="-285750">
              <a:buFont typeface="Arial"/>
              <a:buChar char="•"/>
            </a:pPr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 t="13281" r="626" b="4688"/>
          <a:stretch>
            <a:fillRect/>
          </a:stretch>
        </p:blipFill>
        <p:spPr bwMode="auto">
          <a:xfrm>
            <a:off x="6224813" y="1823240"/>
            <a:ext cx="2182238" cy="1441056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pic>
        <p:nvPicPr>
          <p:cNvPr id="5" name="Picture 2" descr="C:\Documents and Settings\dpothina\Desktop\pyhis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2443" y="4542728"/>
            <a:ext cx="2699386" cy="2024539"/>
          </a:xfrm>
          <a:prstGeom prst="rect">
            <a:avLst/>
          </a:prstGeom>
          <a:noFill/>
        </p:spPr>
      </p:pic>
      <p:pic>
        <p:nvPicPr>
          <p:cNvPr id="7" name="Picture 6" descr="brazos_salinity_post20090101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81916" y="4009111"/>
            <a:ext cx="2875358" cy="21992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09107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demo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1403716" y="2222635"/>
            <a:ext cx="6199133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 smtClean="0"/>
              <a:t>Basic – Single Service</a:t>
            </a:r>
          </a:p>
          <a:p>
            <a:pPr marL="285750" indent="-285750">
              <a:buFont typeface="Arial"/>
              <a:buChar char="•"/>
            </a:pPr>
            <a:endParaRPr lang="en-US" dirty="0" smtClean="0"/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Intermediate – Get single parameter from multiple services</a:t>
            </a:r>
          </a:p>
          <a:p>
            <a:endParaRPr lang="en-US" dirty="0" smtClean="0"/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Advanced – Build a script to ???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01173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Future work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1512338" y="2765761"/>
            <a:ext cx="5929828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 smtClean="0"/>
              <a:t>Improve documentation and tutorial</a:t>
            </a:r>
          </a:p>
          <a:p>
            <a:endParaRPr lang="en-US" dirty="0" smtClean="0"/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On the fly, automatic unit conversions</a:t>
            </a:r>
          </a:p>
          <a:p>
            <a:pPr marL="285750" indent="-285750">
              <a:buFont typeface="Arial"/>
              <a:buChar char="•"/>
            </a:pPr>
            <a:endParaRPr lang="en-US" dirty="0"/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More convenience functions for common tasks/analyses</a:t>
            </a:r>
          </a:p>
          <a:p>
            <a:pPr marL="285750" indent="-285750">
              <a:buFont typeface="Arial"/>
              <a:buChar char="•"/>
            </a:pPr>
            <a:endParaRPr lang="en-US" dirty="0"/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Bug fixes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071351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availability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802124" y="1804847"/>
            <a:ext cx="801288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 smtClean="0"/>
              <a:t>Available on the Python Package Index (</a:t>
            </a:r>
            <a:r>
              <a:rPr lang="en-US" dirty="0" err="1" smtClean="0"/>
              <a:t>PyPI</a:t>
            </a:r>
            <a:r>
              <a:rPr lang="en-US" dirty="0" smtClean="0"/>
              <a:t>):                                                      			</a:t>
            </a:r>
            <a:r>
              <a:rPr lang="en-US" dirty="0" smtClean="0">
                <a:hlinkClick r:id="rId2"/>
              </a:rPr>
              <a:t>http</a:t>
            </a:r>
            <a:r>
              <a:rPr lang="en-US" dirty="0">
                <a:hlinkClick r:id="rId2"/>
              </a:rPr>
              <a:t>://pypi.python.org/pypi/</a:t>
            </a:r>
            <a:r>
              <a:rPr lang="en-US" dirty="0" smtClean="0">
                <a:hlinkClick r:id="rId2"/>
              </a:rPr>
              <a:t>pyhis</a:t>
            </a:r>
            <a:endParaRPr lang="en-US" dirty="0" smtClean="0"/>
          </a:p>
          <a:p>
            <a:endParaRPr lang="en-US" dirty="0" smtClean="0"/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Development version available </a:t>
            </a:r>
            <a:r>
              <a:rPr lang="en-US" dirty="0"/>
              <a:t>on </a:t>
            </a:r>
            <a:r>
              <a:rPr lang="en-US" dirty="0" err="1"/>
              <a:t>GitHub</a:t>
            </a:r>
            <a:r>
              <a:rPr lang="en-US" dirty="0" smtClean="0"/>
              <a:t>: 		  					</a:t>
            </a:r>
            <a:r>
              <a:rPr lang="en-US" dirty="0" smtClean="0">
                <a:hlinkClick r:id="rId3"/>
              </a:rPr>
              <a:t>https</a:t>
            </a:r>
            <a:r>
              <a:rPr lang="en-US" dirty="0">
                <a:hlinkClick r:id="rId3"/>
              </a:rPr>
              <a:t>://github.com/swtools/</a:t>
            </a:r>
            <a:r>
              <a:rPr lang="en-US" dirty="0" smtClean="0">
                <a:hlinkClick r:id="rId3"/>
              </a:rPr>
              <a:t>pyhis</a:t>
            </a:r>
            <a:endParaRPr lang="en-US" dirty="0" smtClean="0"/>
          </a:p>
          <a:p>
            <a:pPr marL="285750" indent="-285750">
              <a:buFont typeface="Arial"/>
              <a:buChar char="•"/>
            </a:pPr>
            <a:endParaRPr lang="en-US" dirty="0"/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Considered </a:t>
            </a:r>
            <a:r>
              <a:rPr lang="en-US" i="1" dirty="0" smtClean="0">
                <a:solidFill>
                  <a:srgbClr val="008000"/>
                </a:solidFill>
              </a:rPr>
              <a:t>alpha</a:t>
            </a:r>
            <a:r>
              <a:rPr lang="en-US" dirty="0" smtClean="0"/>
              <a:t> quality. Needs better tests and documentation, API may change. Works for HIS services we are interested in (Please report any bugs to us).</a:t>
            </a:r>
          </a:p>
          <a:p>
            <a:pPr marL="285750" indent="-285750">
              <a:buFont typeface="Arial"/>
              <a:buChar char="•"/>
            </a:pPr>
            <a:endParaRPr lang="en-US" dirty="0"/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Collaboration welcomed for both </a:t>
            </a:r>
            <a:r>
              <a:rPr lang="en-US" dirty="0" err="1" smtClean="0"/>
              <a:t>WOFpy</a:t>
            </a:r>
            <a:r>
              <a:rPr lang="en-US" dirty="0" smtClean="0"/>
              <a:t> and </a:t>
            </a:r>
            <a:r>
              <a:rPr lang="en-US" dirty="0" err="1" smtClean="0"/>
              <a:t>PyHIS</a:t>
            </a:r>
            <a:r>
              <a:rPr lang="en-US" dirty="0" smtClean="0"/>
              <a:t>.</a:t>
            </a:r>
          </a:p>
          <a:p>
            <a:pPr marL="285750" indent="-285750">
              <a:buFont typeface="Arial"/>
              <a:buChar char="•"/>
            </a:pPr>
            <a:endParaRPr lang="en-US" dirty="0"/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Contact Info: </a:t>
            </a:r>
            <a:r>
              <a:rPr lang="en-US" dirty="0" smtClean="0">
                <a:hlinkClick r:id="rId4"/>
              </a:rPr>
              <a:t>dharhas.pothina@twdb.state.tx.us</a:t>
            </a:r>
            <a:r>
              <a:rPr lang="en-US" dirty="0" smtClean="0"/>
              <a:t> / 512-936-0818</a:t>
            </a:r>
          </a:p>
          <a:p>
            <a:pPr marL="285750" indent="-285750">
              <a:buFont typeface="Arial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98948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Waveform.thmx</Template>
  <TotalTime>208</TotalTime>
  <Words>381</Words>
  <Application>Microsoft Macintosh PowerPoint</Application>
  <PresentationFormat>On-screen Show (4:3)</PresentationFormat>
  <Paragraphs>80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Waveform</vt:lpstr>
      <vt:lpstr>PyHIS  A cross-platform Python  toolkit to access HIS data</vt:lpstr>
      <vt:lpstr>PowerPoint Presentation</vt:lpstr>
      <vt:lpstr>Why do we need another tool?</vt:lpstr>
      <vt:lpstr>PyHIS</vt:lpstr>
      <vt:lpstr>Features</vt:lpstr>
      <vt:lpstr>What is PyHIS being used for?</vt:lpstr>
      <vt:lpstr>demo</vt:lpstr>
      <vt:lpstr>Future work</vt:lpstr>
      <vt:lpstr>availability</vt:lpstr>
    </vt:vector>
  </TitlesOfParts>
  <Company>Texas Water Development Board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PyHIS  A cross-platform toolkit  to access HIS data</dc:title>
  <dc:creator>Dharhas Pothina</dc:creator>
  <cp:lastModifiedBy>Dharhas Pothina</cp:lastModifiedBy>
  <cp:revision>16</cp:revision>
  <dcterms:created xsi:type="dcterms:W3CDTF">2011-11-10T15:25:44Z</dcterms:created>
  <dcterms:modified xsi:type="dcterms:W3CDTF">2011-11-10T18:54:22Z</dcterms:modified>
</cp:coreProperties>
</file>